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3"/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italic.fntdata"/><Relationship Id="rId12" Type="http://schemas.openxmlformats.org/officeDocument/2006/relationships/slide" Target="slides/slide7.xml"/><Relationship Id="rId34" Type="http://schemas.openxmlformats.org/officeDocument/2006/relationships/font" Target="fonts/Raleway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Спеціальний макет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2" name="Shape 52"/>
          <p:cNvGrpSpPr/>
          <p:nvPr/>
        </p:nvGrpSpPr>
        <p:grpSpPr>
          <a:xfrm>
            <a:off x="595613" y="2538080"/>
            <a:ext cx="7952774" cy="64502"/>
            <a:chOff x="595675" y="2820050"/>
            <a:chExt cx="7952774" cy="64502"/>
          </a:xfrm>
        </p:grpSpPr>
        <p:sp>
          <p:nvSpPr>
            <p:cNvPr id="53" name="Shape 53"/>
            <p:cNvSpPr/>
            <p:nvPr/>
          </p:nvSpPr>
          <p:spPr>
            <a:xfrm>
              <a:off x="2186208" y="2820050"/>
              <a:ext cx="1620000" cy="64500"/>
            </a:xfrm>
            <a:prstGeom prst="rect">
              <a:avLst/>
            </a:prstGeom>
            <a:solidFill>
              <a:srgbClr val="D62828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3776784" y="2820050"/>
              <a:ext cx="1620000" cy="64500"/>
            </a:xfrm>
            <a:prstGeom prst="rect">
              <a:avLst/>
            </a:prstGeom>
            <a:solidFill>
              <a:srgbClr val="F77F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5373056" y="2820052"/>
              <a:ext cx="1596300" cy="64500"/>
            </a:xfrm>
            <a:prstGeom prst="rect">
              <a:avLst/>
            </a:prstGeom>
            <a:solidFill>
              <a:srgbClr val="FCBF4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595675" y="2820050"/>
              <a:ext cx="1590600" cy="64500"/>
            </a:xfrm>
            <a:prstGeom prst="rect">
              <a:avLst/>
            </a:prstGeom>
            <a:solidFill>
              <a:srgbClr val="00304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6957849" y="2820050"/>
              <a:ext cx="1590600" cy="64500"/>
            </a:xfrm>
            <a:prstGeom prst="rect">
              <a:avLst/>
            </a:prstGeom>
            <a:solidFill>
              <a:srgbClr val="EAE2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Shape 58"/>
          <p:cNvSpPr txBox="1"/>
          <p:nvPr>
            <p:ph type="title"/>
          </p:nvPr>
        </p:nvSpPr>
        <p:spPr>
          <a:xfrm>
            <a:off x="505475" y="1375100"/>
            <a:ext cx="8043000" cy="1086900"/>
          </a:xfrm>
          <a:prstGeom prst="rect">
            <a:avLst/>
          </a:prstGeom>
          <a:noFill/>
        </p:spPr>
        <p:txBody>
          <a:bodyPr anchorCtr="0" anchor="b" bIns="91425" lIns="91425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505475" y="2759992"/>
            <a:ext cx="4862400" cy="3624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None/>
              <a:defRPr sz="1200">
                <a:solidFill>
                  <a:srgbClr val="6666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None/>
              <a:defRPr sz="1200">
                <a:solidFill>
                  <a:srgbClr val="6666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None/>
              <a:defRPr sz="1200">
                <a:solidFill>
                  <a:srgbClr val="6666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None/>
              <a:defRPr sz="1200">
                <a:solidFill>
                  <a:srgbClr val="6666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None/>
              <a:defRPr sz="1200">
                <a:solidFill>
                  <a:srgbClr val="6666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None/>
              <a:defRPr sz="1200">
                <a:solidFill>
                  <a:srgbClr val="6666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None/>
              <a:defRPr sz="1200">
                <a:solidFill>
                  <a:srgbClr val="6666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None/>
              <a:defRPr sz="1200">
                <a:solidFill>
                  <a:srgbClr val="6666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None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000">
                <a:solidFill>
                  <a:srgbClr val="61616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lt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7" name="Shape 6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8" name="Shape 6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Shape 7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uk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1" name="Shape 8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2" name="Shape 8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Shape 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9" name="Shape 8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Shape 9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Shape 9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8" name="Shape 9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9" name="Shape 9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Shape 10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5" name="Shape 10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6" name="Shape 10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Shape 10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Shape 11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Shape 11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uk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0" name="Shape 1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Shape 1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124" name="Shape 1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Shape 13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1" name="Shape 1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Shape 133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uk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uk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uk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uk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youtube.com/watch?v=VOC3huqHrss" TargetMode="External"/><Relationship Id="rId4" Type="http://schemas.openxmlformats.org/officeDocument/2006/relationships/image" Target="../media/image1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s://arxiv.org/pdf/1311.2524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505475" y="1375100"/>
            <a:ext cx="8043000" cy="1086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Object Detection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R-CNN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729450" y="2078875"/>
            <a:ext cx="7688700" cy="281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1800">
                <a:solidFill>
                  <a:srgbClr val="000000"/>
                </a:solidFill>
              </a:rPr>
              <a:t>200 classes</a:t>
            </a:r>
          </a:p>
          <a:p>
            <a:pPr indent="-342900" lvl="0" marL="457200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uk" sz="1800">
                <a:solidFill>
                  <a:srgbClr val="000000"/>
                </a:solidFill>
              </a:rPr>
              <a:t>Selective search: window of different sizes, group similar pixels -&gt; </a:t>
            </a:r>
            <a:br>
              <a:rPr lang="uk" sz="1800">
                <a:solidFill>
                  <a:srgbClr val="000000"/>
                </a:solidFill>
              </a:rPr>
            </a:br>
            <a:r>
              <a:rPr lang="uk" sz="1800">
                <a:solidFill>
                  <a:srgbClr val="000000"/>
                </a:solidFill>
              </a:rPr>
              <a:t>2000 region proposals</a:t>
            </a:r>
          </a:p>
          <a:p>
            <a:pPr indent="-342900" lvl="0" marL="457200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uk" sz="1800">
                <a:solidFill>
                  <a:srgbClr val="000000"/>
                </a:solidFill>
              </a:rPr>
              <a:t>Warp and AlexNet features</a:t>
            </a:r>
          </a:p>
          <a:p>
            <a:pPr indent="-342900" lvl="0" marL="457200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uk" sz="1800">
                <a:solidFill>
                  <a:srgbClr val="000000"/>
                </a:solidFill>
              </a:rPr>
              <a:t>SVM classifier for each box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uk" sz="1800">
                <a:solidFill>
                  <a:srgbClr val="000000"/>
                </a:solidFill>
              </a:rPr>
              <a:t>Linear regression tightens bounding box</a:t>
            </a:r>
          </a:p>
          <a:p>
            <a:pPr lvl="0">
              <a:spcBef>
                <a:spcPts val="0"/>
              </a:spcBef>
              <a:buNone/>
            </a:pPr>
            <a:r>
              <a:rPr lang="uk" sz="1800">
                <a:solidFill>
                  <a:srgbClr val="000000"/>
                </a:solidFill>
              </a:rPr>
              <a:t>Each model trained separately. 2000 runs of AlexNet.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7238"/>
            <a:ext cx="9144000" cy="458903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6678350" y="1853850"/>
            <a:ext cx="2465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 sz="1800"/>
              <a:t>Regions of Interest</a:t>
            </a:r>
            <a:br>
              <a:rPr lang="uk" sz="1800"/>
            </a:br>
            <a:r>
              <a:rPr lang="uk" sz="1800"/>
              <a:t>Pooling</a:t>
            </a:r>
            <a:br>
              <a:rPr lang="uk" sz="1800"/>
            </a:br>
            <a:r>
              <a:rPr lang="uk" sz="1800"/>
              <a:t>Single Forward Pass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" y="0"/>
            <a:ext cx="91408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727650" y="5397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Faster R-CNN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20050" y="1597850"/>
            <a:ext cx="12533050" cy="34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3194000" y="742250"/>
            <a:ext cx="73335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Use NN output features for selective search instead of separate one.</a:t>
            </a:r>
          </a:p>
          <a:p>
            <a:pPr lvl="0">
              <a:spcBef>
                <a:spcPts val="0"/>
              </a:spcBef>
              <a:buNone/>
            </a:pPr>
            <a:r>
              <a:rPr lang="uk"/>
              <a:t>Special Region proposal network</a:t>
            </a:r>
          </a:p>
          <a:p>
            <a:pPr lvl="0">
              <a:spcBef>
                <a:spcPts val="0"/>
              </a:spcBef>
              <a:buNone/>
            </a:pPr>
            <a:r>
              <a:rPr lang="uk"/>
              <a:t>Common aspect ratios - anchor boxes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Mask R-CNN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100" y="1191125"/>
            <a:ext cx="5323900" cy="395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000" y="501150"/>
            <a:ext cx="662940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9676"/>
            <a:ext cx="9144000" cy="396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9063"/>
            <a:ext cx="8686800" cy="49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4266750" y="349400"/>
            <a:ext cx="4151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Bilinear interpolation instead of rounding to integer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09025"/>
            <a:ext cx="9144000" cy="492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Object detection architectures:  SSD</a:t>
            </a:r>
          </a:p>
        </p:txBody>
      </p:sp>
      <p:pic>
        <p:nvPicPr>
          <p:cNvPr descr="grid_full.png"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50" y="1960800"/>
            <a:ext cx="792424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729450" y="1234750"/>
            <a:ext cx="7688700" cy="619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Object Detection 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Single Shot Multibox Detector (SSD)</a:t>
            </a: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955225"/>
            <a:ext cx="914400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Single Shot Multibox Detector (SSD)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925" y="1853850"/>
            <a:ext cx="5529825" cy="32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Object detection architectures:  SSD, DSSD</a:t>
            </a:r>
          </a:p>
        </p:txBody>
      </p:sp>
      <p:pic>
        <p:nvPicPr>
          <p:cNvPr descr="dssd.png"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99825"/>
            <a:ext cx="7736525" cy="303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Spatial Pooling Layer</a:t>
            </a:r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825" y="1853850"/>
            <a:ext cx="4386190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727650" y="554925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You Only Look Once (Yolo)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5450"/>
            <a:ext cx="914400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97088"/>
            <a:ext cx="9143999" cy="494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descr="Real-time object detection with YOLO v2.  http://pjreddie.com/yolo" id="308" name="Shape 308" title="YOLO v2">
            <a:hlinkClick r:id="rId3"/>
          </p:cNvPr>
          <p:cNvSpPr/>
          <p:nvPr/>
        </p:nvSpPr>
        <p:spPr>
          <a:xfrm>
            <a:off x="-46575" y="-893537"/>
            <a:ext cx="9240750" cy="6930569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SemSeg + ObjDetection: </a:t>
            </a:r>
          </a:p>
        </p:txBody>
      </p:sp>
      <p:pic>
        <p:nvPicPr>
          <p:cNvPr descr="blitznet_arch.png"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75" y="1953225"/>
            <a:ext cx="766326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729450" y="1234750"/>
            <a:ext cx="7688700" cy="619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Object Detection 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擷取.PNG"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500" y="1742275"/>
            <a:ext cx="6645625" cy="340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729450" y="1234750"/>
            <a:ext cx="7688700" cy="619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recognition:</a:t>
            </a:r>
          </a:p>
        </p:txBody>
      </p:sp>
      <p:pic>
        <p:nvPicPr>
          <p:cNvPr descr="classification.jpg"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350" y="1635175"/>
            <a:ext cx="3712524" cy="350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300" y="1635175"/>
            <a:ext cx="4395625" cy="3172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Datasets:</a:t>
            </a:r>
          </a:p>
        </p:txBody>
      </p:sp>
      <p:pic>
        <p:nvPicPr>
          <p:cNvPr descr="images.001.jpg"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350" y="566075"/>
            <a:ext cx="6586324" cy="43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727650" y="6211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Old techniques</a:t>
            </a:r>
            <a:r>
              <a:rPr lang="uk"/>
              <a:t>:</a:t>
            </a:r>
          </a:p>
        </p:txBody>
      </p:sp>
      <p:pic>
        <p:nvPicPr>
          <p:cNvPr descr="1-xS7EugfgQHk68iph7GHpQg.png"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25" y="1156350"/>
            <a:ext cx="5810412" cy="368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727650" y="6211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Old techniques:</a:t>
            </a:r>
          </a:p>
        </p:txBody>
      </p:sp>
      <p:pic>
        <p:nvPicPr>
          <p:cNvPr descr="1-84-TdHvtAHkfnzwa1ZsTVg.png"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475" y="1687500"/>
            <a:ext cx="721995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727650" y="6211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uk"/>
              <a:t>Old techniques:</a:t>
            </a:r>
          </a:p>
        </p:txBody>
      </p:sp>
      <p:pic>
        <p:nvPicPr>
          <p:cNvPr descr="1-tpMqyjAFgsYWpvlNkZgFfw.png"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225" y="1156350"/>
            <a:ext cx="4884118" cy="398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/>
              <a:t>R-CNN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0125"/>
            <a:ext cx="91440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262800" y="4536775"/>
            <a:ext cx="73335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uk" u="sng">
                <a:solidFill>
                  <a:schemeClr val="hlink"/>
                </a:solidFill>
                <a:hlinkClick r:id="rId4"/>
              </a:rPr>
              <a:t>https://arxiv.org/pdf/1311.2524.pdf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